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AppData\Local\Microsoft\Windows\Temporary%20Internet%20Files\Content.Outlook\KLVN48M2\RevisedTableS2-FigS1-no%20siamang-1-31-12_j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aseline="0">
                <a:latin typeface="Arial" pitchFamily="34" charset="0"/>
              </a:defRPr>
            </a:pPr>
            <a:r>
              <a:rPr lang="en-US" sz="1200" baseline="0">
                <a:latin typeface="Arial" pitchFamily="34" charset="0"/>
              </a:rPr>
              <a:t>Composite element qPCR: estimated copy number by species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Assay 1</c:v>
          </c:tx>
          <c:invertIfNegative val="0"/>
          <c:errBars>
            <c:errBarType val="both"/>
            <c:errValType val="cust"/>
            <c:noEndCap val="0"/>
            <c:plus>
              <c:numRef>
                <c:f>'C:\Species loci project\Gibbon Genome Project\Mk Composite element\[F3R3Plate2-Results-7-11-11.xlsx]Copy#Calculations'!$D$52:$D$62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58</c:v>
                  </c:pt>
                  <c:pt idx="2">
                    <c:v>127.7496381942852</c:v>
                  </c:pt>
                  <c:pt idx="3">
                    <c:v>63.63346587190123</c:v>
                  </c:pt>
                  <c:pt idx="4">
                    <c:v>62.076047379905766</c:v>
                  </c:pt>
                  <c:pt idx="5">
                    <c:v>310.68498323851964</c:v>
                  </c:pt>
                  <c:pt idx="6">
                    <c:v>210.54428944877685</c:v>
                  </c:pt>
                  <c:pt idx="7">
                    <c:v>267.84008276125195</c:v>
                  </c:pt>
                  <c:pt idx="8">
                    <c:v>231.92222709849722</c:v>
                  </c:pt>
                  <c:pt idx="9">
                    <c:v>261.14827367250456</c:v>
                  </c:pt>
                  <c:pt idx="10">
                    <c:v>7.039186905963053</c:v>
                  </c:pt>
                </c:numCache>
              </c:numRef>
            </c:plus>
            <c:minus>
              <c:numRef>
                <c:f>'C:\Species loci project\Gibbon Genome Project\Mk Composite element\[F3R3Plate2-Results-7-11-11.xlsx]Copy#Calculations'!$D$52:$D$62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58</c:v>
                  </c:pt>
                  <c:pt idx="2">
                    <c:v>127.7496381942852</c:v>
                  </c:pt>
                  <c:pt idx="3">
                    <c:v>63.63346587190123</c:v>
                  </c:pt>
                  <c:pt idx="4">
                    <c:v>62.076047379905766</c:v>
                  </c:pt>
                  <c:pt idx="5">
                    <c:v>310.68498323851964</c:v>
                  </c:pt>
                  <c:pt idx="6">
                    <c:v>210.54428944877685</c:v>
                  </c:pt>
                  <c:pt idx="7">
                    <c:v>267.84008276125195</c:v>
                  </c:pt>
                  <c:pt idx="8">
                    <c:v>231.92222709849722</c:v>
                  </c:pt>
                  <c:pt idx="9">
                    <c:v>261.14827367250456</c:v>
                  </c:pt>
                  <c:pt idx="10">
                    <c:v>7.039186905963053</c:v>
                  </c:pt>
                </c:numCache>
              </c:numRef>
            </c:minus>
          </c:errBars>
          <c:cat>
            <c:strRef>
              <c:f>'C:\Species loci project\Gibbon Genome Project\Mk Composite element\[F3R3Plate2-Results-7-11-11.xlsx]Copy#Calculations'!$B$80:$B$89</c:f>
              <c:strCache>
                <c:ptCount val="10"/>
                <c:pt idx="1">
                  <c:v>NLE</c:v>
                </c:pt>
                <c:pt idx="2">
                  <c:v>NGA</c:v>
                </c:pt>
                <c:pt idx="3">
                  <c:v>HMO</c:v>
                </c:pt>
                <c:pt idx="4">
                  <c:v>HAG</c:v>
                </c:pt>
                <c:pt idx="5">
                  <c:v>HAL</c:v>
                </c:pt>
                <c:pt idx="6">
                  <c:v>HMU</c:v>
                </c:pt>
                <c:pt idx="7">
                  <c:v>HLA</c:v>
                </c:pt>
                <c:pt idx="8">
                  <c:v>HPI</c:v>
                </c:pt>
                <c:pt idx="9">
                  <c:v>HLE</c:v>
                </c:pt>
              </c:strCache>
            </c:strRef>
          </c:cat>
          <c:val>
            <c:numRef>
              <c:f>'C:\Species loci project\Gibbon Genome Project\Mk Composite element\[F3R3Plate2-Results-7-11-11.xlsx]Copy#Calculations'!$C$68:$C$77</c:f>
              <c:numCache>
                <c:formatCode>General</c:formatCode>
                <c:ptCount val="10"/>
                <c:pt idx="0">
                  <c:v>6</c:v>
                </c:pt>
                <c:pt idx="1">
                  <c:v>245</c:v>
                </c:pt>
                <c:pt idx="2">
                  <c:v>520</c:v>
                </c:pt>
                <c:pt idx="3">
                  <c:v>320</c:v>
                </c:pt>
                <c:pt idx="4">
                  <c:v>317</c:v>
                </c:pt>
                <c:pt idx="5">
                  <c:v>1062</c:v>
                </c:pt>
                <c:pt idx="6">
                  <c:v>620</c:v>
                </c:pt>
                <c:pt idx="7">
                  <c:v>658</c:v>
                </c:pt>
                <c:pt idx="8">
                  <c:v>595</c:v>
                </c:pt>
                <c:pt idx="9">
                  <c:v>579</c:v>
                </c:pt>
              </c:numCache>
            </c:numRef>
          </c:val>
        </c:ser>
        <c:ser>
          <c:idx val="1"/>
          <c:order val="1"/>
          <c:tx>
            <c:v>Assay 3</c:v>
          </c:tx>
          <c:invertIfNegative val="0"/>
          <c:errBars>
            <c:errBarType val="both"/>
            <c:errValType val="cust"/>
            <c:noEndCap val="0"/>
            <c:plus>
              <c:numRef>
                <c:f>'C:\Species loci project\Gibbon Genome Project\Mk Composite element\[F3R3Plate2-Results-7-11-11.xlsx]Copy#Calculations'!$F$52:$F$62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104</c:v>
                  </c:pt>
                  <c:pt idx="2">
                    <c:v>194.9116779296246</c:v>
                  </c:pt>
                  <c:pt idx="3">
                    <c:v>69.886307079230733</c:v>
                  </c:pt>
                  <c:pt idx="4">
                    <c:v>51.822811860342426</c:v>
                  </c:pt>
                  <c:pt idx="5">
                    <c:v>233.74769606218359</c:v>
                  </c:pt>
                  <c:pt idx="6">
                    <c:v>234.33269089626424</c:v>
                  </c:pt>
                  <c:pt idx="7">
                    <c:v>82.996096746946279</c:v>
                  </c:pt>
                  <c:pt idx="8">
                    <c:v>185.16313431753161</c:v>
                  </c:pt>
                  <c:pt idx="9">
                    <c:v>208.79500814945686</c:v>
                  </c:pt>
                  <c:pt idx="10">
                    <c:v>7.9365629589043838</c:v>
                  </c:pt>
                </c:numCache>
              </c:numRef>
            </c:plus>
            <c:minus>
              <c:numRef>
                <c:f>'C:\Species loci project\Gibbon Genome Project\Mk Composite element\[F3R3Plate2-Results-7-11-11.xlsx]Copy#Calculations'!$F$52:$F$62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104</c:v>
                  </c:pt>
                  <c:pt idx="2">
                    <c:v>194.9116779296246</c:v>
                  </c:pt>
                  <c:pt idx="3">
                    <c:v>69.886307079230733</c:v>
                  </c:pt>
                  <c:pt idx="4">
                    <c:v>51.822811860342426</c:v>
                  </c:pt>
                  <c:pt idx="5">
                    <c:v>233.74769606218359</c:v>
                  </c:pt>
                  <c:pt idx="6">
                    <c:v>234.33269089626424</c:v>
                  </c:pt>
                  <c:pt idx="7">
                    <c:v>82.996096746946279</c:v>
                  </c:pt>
                  <c:pt idx="8">
                    <c:v>185.16313431753161</c:v>
                  </c:pt>
                  <c:pt idx="9">
                    <c:v>208.79500814945686</c:v>
                  </c:pt>
                  <c:pt idx="10">
                    <c:v>7.9365629589043838</c:v>
                  </c:pt>
                </c:numCache>
              </c:numRef>
            </c:minus>
          </c:errBars>
          <c:cat>
            <c:strRef>
              <c:f>'C:\Species loci project\Gibbon Genome Project\Mk Composite element\[F3R3Plate2-Results-7-11-11.xlsx]Copy#Calculations'!$B$80:$B$89</c:f>
              <c:strCache>
                <c:ptCount val="10"/>
                <c:pt idx="1">
                  <c:v>NLE</c:v>
                </c:pt>
                <c:pt idx="2">
                  <c:v>NGA</c:v>
                </c:pt>
                <c:pt idx="3">
                  <c:v>HMO</c:v>
                </c:pt>
                <c:pt idx="4">
                  <c:v>HAG</c:v>
                </c:pt>
                <c:pt idx="5">
                  <c:v>HAL</c:v>
                </c:pt>
                <c:pt idx="6">
                  <c:v>HMU</c:v>
                </c:pt>
                <c:pt idx="7">
                  <c:v>HLA</c:v>
                </c:pt>
                <c:pt idx="8">
                  <c:v>HPI</c:v>
                </c:pt>
                <c:pt idx="9">
                  <c:v>HLE</c:v>
                </c:pt>
              </c:strCache>
            </c:strRef>
          </c:cat>
          <c:val>
            <c:numRef>
              <c:f>'C:\Species loci project\Gibbon Genome Project\Mk Composite element\[F3R3Plate2-Results-7-11-11.xlsx]Copy#Calculations'!$E$68:$E$77</c:f>
              <c:numCache>
                <c:formatCode>General</c:formatCode>
                <c:ptCount val="10"/>
                <c:pt idx="0">
                  <c:v>6</c:v>
                </c:pt>
                <c:pt idx="1">
                  <c:v>585</c:v>
                </c:pt>
                <c:pt idx="2">
                  <c:v>772</c:v>
                </c:pt>
                <c:pt idx="3">
                  <c:v>436</c:v>
                </c:pt>
                <c:pt idx="4">
                  <c:v>434</c:v>
                </c:pt>
                <c:pt idx="5">
                  <c:v>1221</c:v>
                </c:pt>
                <c:pt idx="6">
                  <c:v>918</c:v>
                </c:pt>
                <c:pt idx="7">
                  <c:v>730</c:v>
                </c:pt>
                <c:pt idx="8">
                  <c:v>697</c:v>
                </c:pt>
                <c:pt idx="9">
                  <c:v>720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7"/>
        <c:axId val="41689600"/>
        <c:axId val="72430080"/>
      </c:barChart>
      <c:catAx>
        <c:axId val="41689600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 rot="-2700000"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72430080"/>
        <c:crosses val="autoZero"/>
        <c:auto val="1"/>
        <c:lblAlgn val="ctr"/>
        <c:lblOffset val="0"/>
        <c:noMultiLvlLbl val="0"/>
      </c:catAx>
      <c:valAx>
        <c:axId val="72430080"/>
        <c:scaling>
          <c:orientation val="minMax"/>
          <c:max val="15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 baseline="0">
                    <a:latin typeface="Arial" pitchFamily="34" charset="0"/>
                  </a:defRPr>
                </a:pPr>
                <a:r>
                  <a:rPr lang="en-US" sz="1100" baseline="0">
                    <a:latin typeface="Arial" pitchFamily="34" charset="0"/>
                  </a:rPr>
                  <a:t> Composite element estimated copy number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en-US"/>
          </a:p>
        </c:txPr>
        <c:crossAx val="41689600"/>
        <c:crosses val="autoZero"/>
        <c:crossBetween val="between"/>
        <c:majorUnit val="100"/>
        <c:minorUnit val="50"/>
      </c:valAx>
    </c:plotArea>
    <c:legend>
      <c:legendPos val="r"/>
      <c:layout>
        <c:manualLayout>
          <c:xMode val="edge"/>
          <c:yMode val="edge"/>
          <c:x val="0.22097424418811221"/>
          <c:y val="0.14137044876697996"/>
          <c:w val="0.13003180544462331"/>
          <c:h val="0.1524544888614617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00" baseline="0">
              <a:latin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5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8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0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5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0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4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B2CB-019D-4F7D-80E4-666429CCB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61C5B-72CD-4A27-A4AA-4F85E6AF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57651"/>
              </p:ext>
            </p:extLst>
          </p:nvPr>
        </p:nvGraphicFramePr>
        <p:xfrm>
          <a:off x="237522" y="282133"/>
          <a:ext cx="8668956" cy="629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1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</dc:creator>
  <cp:lastModifiedBy>Lucia</cp:lastModifiedBy>
  <cp:revision>1</cp:revision>
  <dcterms:created xsi:type="dcterms:W3CDTF">2012-02-09T07:17:26Z</dcterms:created>
  <dcterms:modified xsi:type="dcterms:W3CDTF">2012-02-09T07:18:31Z</dcterms:modified>
</cp:coreProperties>
</file>