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2" r:id="rId2"/>
    <p:sldId id="258"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E86"/>
    <a:srgbClr val="FF6666"/>
    <a:srgbClr val="99CC33"/>
    <a:srgbClr val="CCFF99"/>
    <a:srgbClr val="00FF00"/>
    <a:srgbClr val="FF0000"/>
    <a:srgbClr val="FF66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39" autoAdjust="0"/>
  </p:normalViewPr>
  <p:slideViewPr>
    <p:cSldViewPr snapToGrid="0" snapToObjects="1" showGuides="1">
      <p:cViewPr>
        <p:scale>
          <a:sx n="99" d="100"/>
          <a:sy n="99" d="100"/>
        </p:scale>
        <p:origin x="-174" y="-72"/>
      </p:cViewPr>
      <p:guideLst>
        <p:guide orient="horz" pos="3808"/>
        <p:guide pos="3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B82473-4BF5-3A49-B285-72C56149967D}" type="datetimeFigureOut">
              <a:rPr lang="en-US" smtClean="0"/>
              <a:t>1/25/2014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651B01-6FE2-A747-8695-BAC3A8B3BA32}" type="slidenum">
              <a:rPr lang="en-US" smtClean="0"/>
              <a:t>‹#›</a:t>
            </a:fld>
            <a:endParaRPr lang="en-US"/>
          </a:p>
        </p:txBody>
      </p:sp>
    </p:spTree>
    <p:extLst>
      <p:ext uri="{BB962C8B-B14F-4D97-AF65-F5344CB8AC3E}">
        <p14:creationId xmlns:p14="http://schemas.microsoft.com/office/powerpoint/2010/main" val="7743166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51B01-6FE2-A747-8695-BAC3A8B3BA32}" type="slidenum">
              <a:rPr lang="en-US" smtClean="0"/>
              <a:t>2</a:t>
            </a:fld>
            <a:endParaRPr lang="en-US"/>
          </a:p>
        </p:txBody>
      </p:sp>
    </p:spTree>
    <p:extLst>
      <p:ext uri="{BB962C8B-B14F-4D97-AF65-F5344CB8AC3E}">
        <p14:creationId xmlns:p14="http://schemas.microsoft.com/office/powerpoint/2010/main" val="616010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C2719C-7D01-214C-BC04-EF4EDC4376D9}"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7AD7-DB5C-F449-B786-AF541EC15908}" type="slidenum">
              <a:rPr lang="en-US" smtClean="0"/>
              <a:t>‹#›</a:t>
            </a:fld>
            <a:endParaRPr lang="en-US"/>
          </a:p>
        </p:txBody>
      </p:sp>
    </p:spTree>
    <p:extLst>
      <p:ext uri="{BB962C8B-B14F-4D97-AF65-F5344CB8AC3E}">
        <p14:creationId xmlns:p14="http://schemas.microsoft.com/office/powerpoint/2010/main" val="2673250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2719C-7D01-214C-BC04-EF4EDC4376D9}"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7AD7-DB5C-F449-B786-AF541EC15908}" type="slidenum">
              <a:rPr lang="en-US" smtClean="0"/>
              <a:t>‹#›</a:t>
            </a:fld>
            <a:endParaRPr lang="en-US"/>
          </a:p>
        </p:txBody>
      </p:sp>
    </p:spTree>
    <p:extLst>
      <p:ext uri="{BB962C8B-B14F-4D97-AF65-F5344CB8AC3E}">
        <p14:creationId xmlns:p14="http://schemas.microsoft.com/office/powerpoint/2010/main" val="344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2719C-7D01-214C-BC04-EF4EDC4376D9}"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7AD7-DB5C-F449-B786-AF541EC15908}" type="slidenum">
              <a:rPr lang="en-US" smtClean="0"/>
              <a:t>‹#›</a:t>
            </a:fld>
            <a:endParaRPr lang="en-US"/>
          </a:p>
        </p:txBody>
      </p:sp>
    </p:spTree>
    <p:extLst>
      <p:ext uri="{BB962C8B-B14F-4D97-AF65-F5344CB8AC3E}">
        <p14:creationId xmlns:p14="http://schemas.microsoft.com/office/powerpoint/2010/main" val="410218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2719C-7D01-214C-BC04-EF4EDC4376D9}"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7AD7-DB5C-F449-B786-AF541EC15908}" type="slidenum">
              <a:rPr lang="en-US" smtClean="0"/>
              <a:t>‹#›</a:t>
            </a:fld>
            <a:endParaRPr lang="en-US"/>
          </a:p>
        </p:txBody>
      </p:sp>
    </p:spTree>
    <p:extLst>
      <p:ext uri="{BB962C8B-B14F-4D97-AF65-F5344CB8AC3E}">
        <p14:creationId xmlns:p14="http://schemas.microsoft.com/office/powerpoint/2010/main" val="150002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C2719C-7D01-214C-BC04-EF4EDC4376D9}" type="datetimeFigureOut">
              <a:rPr lang="en-US" smtClean="0"/>
              <a:t>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67AD7-DB5C-F449-B786-AF541EC15908}" type="slidenum">
              <a:rPr lang="en-US" smtClean="0"/>
              <a:t>‹#›</a:t>
            </a:fld>
            <a:endParaRPr lang="en-US"/>
          </a:p>
        </p:txBody>
      </p:sp>
    </p:spTree>
    <p:extLst>
      <p:ext uri="{BB962C8B-B14F-4D97-AF65-F5344CB8AC3E}">
        <p14:creationId xmlns:p14="http://schemas.microsoft.com/office/powerpoint/2010/main" val="369352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C2719C-7D01-214C-BC04-EF4EDC4376D9}"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67AD7-DB5C-F449-B786-AF541EC15908}" type="slidenum">
              <a:rPr lang="en-US" smtClean="0"/>
              <a:t>‹#›</a:t>
            </a:fld>
            <a:endParaRPr lang="en-US"/>
          </a:p>
        </p:txBody>
      </p:sp>
    </p:spTree>
    <p:extLst>
      <p:ext uri="{BB962C8B-B14F-4D97-AF65-F5344CB8AC3E}">
        <p14:creationId xmlns:p14="http://schemas.microsoft.com/office/powerpoint/2010/main" val="4114599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C2719C-7D01-214C-BC04-EF4EDC4376D9}" type="datetimeFigureOut">
              <a:rPr lang="en-US" smtClean="0"/>
              <a:t>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667AD7-DB5C-F449-B786-AF541EC15908}" type="slidenum">
              <a:rPr lang="en-US" smtClean="0"/>
              <a:t>‹#›</a:t>
            </a:fld>
            <a:endParaRPr lang="en-US"/>
          </a:p>
        </p:txBody>
      </p:sp>
    </p:spTree>
    <p:extLst>
      <p:ext uri="{BB962C8B-B14F-4D97-AF65-F5344CB8AC3E}">
        <p14:creationId xmlns:p14="http://schemas.microsoft.com/office/powerpoint/2010/main" val="402315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C2719C-7D01-214C-BC04-EF4EDC4376D9}" type="datetimeFigureOut">
              <a:rPr lang="en-US" smtClean="0"/>
              <a:t>1/25/2014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667AD7-DB5C-F449-B786-AF541EC15908}" type="slidenum">
              <a:rPr lang="en-US" smtClean="0"/>
              <a:t>‹#›</a:t>
            </a:fld>
            <a:endParaRPr lang="en-US"/>
          </a:p>
        </p:txBody>
      </p:sp>
    </p:spTree>
    <p:extLst>
      <p:ext uri="{BB962C8B-B14F-4D97-AF65-F5344CB8AC3E}">
        <p14:creationId xmlns:p14="http://schemas.microsoft.com/office/powerpoint/2010/main" val="208607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2719C-7D01-214C-BC04-EF4EDC4376D9}" type="datetimeFigureOut">
              <a:rPr lang="en-US" smtClean="0"/>
              <a:t>1/25/2014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667AD7-DB5C-F449-B786-AF541EC15908}" type="slidenum">
              <a:rPr lang="en-US" smtClean="0"/>
              <a:t>‹#›</a:t>
            </a:fld>
            <a:endParaRPr lang="en-US"/>
          </a:p>
        </p:txBody>
      </p:sp>
    </p:spTree>
    <p:extLst>
      <p:ext uri="{BB962C8B-B14F-4D97-AF65-F5344CB8AC3E}">
        <p14:creationId xmlns:p14="http://schemas.microsoft.com/office/powerpoint/2010/main" val="3750887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2719C-7D01-214C-BC04-EF4EDC4376D9}"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67AD7-DB5C-F449-B786-AF541EC15908}" type="slidenum">
              <a:rPr lang="en-US" smtClean="0"/>
              <a:t>‹#›</a:t>
            </a:fld>
            <a:endParaRPr lang="en-US"/>
          </a:p>
        </p:txBody>
      </p:sp>
    </p:spTree>
    <p:extLst>
      <p:ext uri="{BB962C8B-B14F-4D97-AF65-F5344CB8AC3E}">
        <p14:creationId xmlns:p14="http://schemas.microsoft.com/office/powerpoint/2010/main" val="274675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2719C-7D01-214C-BC04-EF4EDC4376D9}" type="datetimeFigureOut">
              <a:rPr lang="en-US" smtClean="0"/>
              <a:t>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67AD7-DB5C-F449-B786-AF541EC15908}" type="slidenum">
              <a:rPr lang="en-US" smtClean="0"/>
              <a:t>‹#›</a:t>
            </a:fld>
            <a:endParaRPr lang="en-US"/>
          </a:p>
        </p:txBody>
      </p:sp>
    </p:spTree>
    <p:extLst>
      <p:ext uri="{BB962C8B-B14F-4D97-AF65-F5344CB8AC3E}">
        <p14:creationId xmlns:p14="http://schemas.microsoft.com/office/powerpoint/2010/main" val="4044448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2719C-7D01-214C-BC04-EF4EDC4376D9}" type="datetimeFigureOut">
              <a:rPr lang="en-US" smtClean="0"/>
              <a:t>1/25/2014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67AD7-DB5C-F449-B786-AF541EC15908}" type="slidenum">
              <a:rPr lang="en-US" smtClean="0"/>
              <a:t>‹#›</a:t>
            </a:fld>
            <a:endParaRPr lang="en-US"/>
          </a:p>
        </p:txBody>
      </p:sp>
    </p:spTree>
    <p:extLst>
      <p:ext uri="{BB962C8B-B14F-4D97-AF65-F5344CB8AC3E}">
        <p14:creationId xmlns:p14="http://schemas.microsoft.com/office/powerpoint/2010/main" val="1127354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5.tif"/><Relationship Id="rId5" Type="http://schemas.openxmlformats.org/officeDocument/2006/relationships/image" Target="../media/image4.tiff"/><Relationship Id="rId4" Type="http://schemas.openxmlformats.org/officeDocument/2006/relationships/image" Target="../media/image3.ti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219945" y="45823"/>
            <a:ext cx="7813388" cy="5772925"/>
            <a:chOff x="878509" y="63919"/>
            <a:chExt cx="8058068" cy="5952296"/>
          </a:xfrm>
        </p:grpSpPr>
        <p:grpSp>
          <p:nvGrpSpPr>
            <p:cNvPr id="25" name="Group 24"/>
            <p:cNvGrpSpPr/>
            <p:nvPr/>
          </p:nvGrpSpPr>
          <p:grpSpPr>
            <a:xfrm>
              <a:off x="878509" y="63919"/>
              <a:ext cx="8058068" cy="5952296"/>
              <a:chOff x="74161" y="-542"/>
              <a:chExt cx="9007147" cy="6750539"/>
            </a:xfrm>
          </p:grpSpPr>
          <p:grpSp>
            <p:nvGrpSpPr>
              <p:cNvPr id="21" name="Group 20"/>
              <p:cNvGrpSpPr/>
              <p:nvPr/>
            </p:nvGrpSpPr>
            <p:grpSpPr>
              <a:xfrm>
                <a:off x="3080003" y="-542"/>
                <a:ext cx="2991597" cy="3420433"/>
                <a:chOff x="3080003" y="-542"/>
                <a:chExt cx="2991597" cy="3420433"/>
              </a:xfrm>
            </p:grpSpPr>
            <p:sp>
              <p:nvSpPr>
                <p:cNvPr id="16" name="Rectangle 15"/>
                <p:cNvSpPr/>
                <p:nvPr/>
              </p:nvSpPr>
              <p:spPr>
                <a:xfrm>
                  <a:off x="3080003" y="-542"/>
                  <a:ext cx="2991597" cy="342043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1_ptrM.tif"/>
                <p:cNvPicPr>
                  <a:picLocks noChangeAspect="1"/>
                </p:cNvPicPr>
                <p:nvPr/>
              </p:nvPicPr>
              <p:blipFill rotWithShape="1">
                <a:blip r:embed="rId2">
                  <a:extLst>
                    <a:ext uri="{28A0092B-C50C-407E-A947-70E740481C1C}">
                      <a14:useLocalDpi xmlns:a14="http://schemas.microsoft.com/office/drawing/2010/main" val="0"/>
                    </a:ext>
                  </a:extLst>
                </a:blip>
                <a:srcRect l="21650" t="17075" r="7188" b="16564"/>
                <a:stretch/>
              </p:blipFill>
              <p:spPr>
                <a:xfrm>
                  <a:off x="3088534" y="131202"/>
                  <a:ext cx="2974534" cy="3156944"/>
                </a:xfrm>
                <a:prstGeom prst="rect">
                  <a:avLst/>
                </a:prstGeom>
              </p:spPr>
            </p:pic>
          </p:grpSp>
          <p:grpSp>
            <p:nvGrpSpPr>
              <p:cNvPr id="24" name="Group 23"/>
              <p:cNvGrpSpPr/>
              <p:nvPr/>
            </p:nvGrpSpPr>
            <p:grpSpPr>
              <a:xfrm>
                <a:off x="4588593" y="3437567"/>
                <a:ext cx="2991597" cy="3312428"/>
                <a:chOff x="4588593" y="3437567"/>
                <a:chExt cx="2991597" cy="3312428"/>
              </a:xfrm>
            </p:grpSpPr>
            <p:sp>
              <p:nvSpPr>
                <p:cNvPr id="19" name="Rectangle 18"/>
                <p:cNvSpPr/>
                <p:nvPr/>
              </p:nvSpPr>
              <p:spPr>
                <a:xfrm>
                  <a:off x="4588593" y="3437567"/>
                  <a:ext cx="2991597" cy="331242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1_nleM.tif"/>
                <p:cNvPicPr>
                  <a:picLocks noChangeAspect="1"/>
                </p:cNvPicPr>
                <p:nvPr/>
              </p:nvPicPr>
              <p:blipFill rotWithShape="1">
                <a:blip r:embed="rId3">
                  <a:extLst>
                    <a:ext uri="{28A0092B-C50C-407E-A947-70E740481C1C}">
                      <a14:useLocalDpi xmlns:a14="http://schemas.microsoft.com/office/drawing/2010/main" val="0"/>
                    </a:ext>
                  </a:extLst>
                </a:blip>
                <a:srcRect l="27286" t="1402" r="5779" b="30966"/>
                <a:stretch/>
              </p:blipFill>
              <p:spPr>
                <a:xfrm>
                  <a:off x="4590394" y="3526440"/>
                  <a:ext cx="2987994" cy="3134683"/>
                </a:xfrm>
                <a:prstGeom prst="rect">
                  <a:avLst/>
                </a:prstGeom>
              </p:spPr>
            </p:pic>
          </p:grpSp>
          <p:grpSp>
            <p:nvGrpSpPr>
              <p:cNvPr id="22" name="Group 21"/>
              <p:cNvGrpSpPr/>
              <p:nvPr/>
            </p:nvGrpSpPr>
            <p:grpSpPr>
              <a:xfrm>
                <a:off x="6089710" y="0"/>
                <a:ext cx="2991598" cy="3420433"/>
                <a:chOff x="6089710" y="0"/>
                <a:chExt cx="2991598" cy="3420433"/>
              </a:xfrm>
            </p:grpSpPr>
            <p:sp>
              <p:nvSpPr>
                <p:cNvPr id="17" name="Rectangle 16"/>
                <p:cNvSpPr/>
                <p:nvPr/>
              </p:nvSpPr>
              <p:spPr>
                <a:xfrm>
                  <a:off x="6089711" y="0"/>
                  <a:ext cx="2991597" cy="342043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1_ggoM.tif"/>
                <p:cNvPicPr>
                  <a:picLocks noChangeAspect="1"/>
                </p:cNvPicPr>
                <p:nvPr/>
              </p:nvPicPr>
              <p:blipFill rotWithShape="1">
                <a:blip r:embed="rId4">
                  <a:extLst>
                    <a:ext uri="{28A0092B-C50C-407E-A947-70E740481C1C}">
                      <a14:useLocalDpi xmlns:a14="http://schemas.microsoft.com/office/drawing/2010/main" val="0"/>
                    </a:ext>
                  </a:extLst>
                </a:blip>
                <a:srcRect l="14322" t="17781" r="19447" b="8092"/>
                <a:stretch/>
              </p:blipFill>
              <p:spPr>
                <a:xfrm>
                  <a:off x="6089710" y="1"/>
                  <a:ext cx="2991597" cy="3341820"/>
                </a:xfrm>
                <a:prstGeom prst="rect">
                  <a:avLst/>
                </a:prstGeom>
              </p:spPr>
            </p:pic>
          </p:grpSp>
          <p:grpSp>
            <p:nvGrpSpPr>
              <p:cNvPr id="20" name="Group 19"/>
              <p:cNvGrpSpPr/>
              <p:nvPr/>
            </p:nvGrpSpPr>
            <p:grpSpPr>
              <a:xfrm>
                <a:off x="74161" y="0"/>
                <a:ext cx="2991597" cy="3420433"/>
                <a:chOff x="74161" y="0"/>
                <a:chExt cx="2991597" cy="3420433"/>
              </a:xfrm>
            </p:grpSpPr>
            <p:sp>
              <p:nvSpPr>
                <p:cNvPr id="15" name="Rectangle 14"/>
                <p:cNvSpPr/>
                <p:nvPr/>
              </p:nvSpPr>
              <p:spPr>
                <a:xfrm>
                  <a:off x="74161" y="0"/>
                  <a:ext cx="2991597" cy="342043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_fabioM"/>
                <p:cNvPicPr>
                  <a:picLocks noChangeAspect="1"/>
                </p:cNvPicPr>
                <p:nvPr/>
              </p:nvPicPr>
              <p:blipFill rotWithShape="1">
                <a:blip r:embed="rId5">
                  <a:extLst>
                    <a:ext uri="{28A0092B-C50C-407E-A947-70E740481C1C}">
                      <a14:useLocalDpi xmlns:a14="http://schemas.microsoft.com/office/drawing/2010/main" val="0"/>
                    </a:ext>
                  </a:extLst>
                </a:blip>
                <a:srcRect l="24685" t="23069" r="17246" b="11484"/>
                <a:stretch/>
              </p:blipFill>
              <p:spPr>
                <a:xfrm>
                  <a:off x="142810" y="104907"/>
                  <a:ext cx="2854299" cy="3210619"/>
                </a:xfrm>
                <a:prstGeom prst="rect">
                  <a:avLst/>
                </a:prstGeom>
              </p:spPr>
            </p:pic>
          </p:grpSp>
          <p:grpSp>
            <p:nvGrpSpPr>
              <p:cNvPr id="23" name="Group 22"/>
              <p:cNvGrpSpPr/>
              <p:nvPr/>
            </p:nvGrpSpPr>
            <p:grpSpPr>
              <a:xfrm>
                <a:off x="1575904" y="3437568"/>
                <a:ext cx="2991597" cy="3312429"/>
                <a:chOff x="1575904" y="3437568"/>
                <a:chExt cx="2991597" cy="3312429"/>
              </a:xfrm>
            </p:grpSpPr>
            <p:sp>
              <p:nvSpPr>
                <p:cNvPr id="18" name="Rectangle 17"/>
                <p:cNvSpPr/>
                <p:nvPr/>
              </p:nvSpPr>
              <p:spPr>
                <a:xfrm>
                  <a:off x="1575904" y="3437568"/>
                  <a:ext cx="2991597" cy="331242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1_ppyM.tif"/>
                <p:cNvPicPr>
                  <a:picLocks noChangeAspect="1"/>
                </p:cNvPicPr>
                <p:nvPr/>
              </p:nvPicPr>
              <p:blipFill rotWithShape="1">
                <a:blip r:embed="rId6">
                  <a:extLst>
                    <a:ext uri="{28A0092B-C50C-407E-A947-70E740481C1C}">
                      <a14:useLocalDpi xmlns:a14="http://schemas.microsoft.com/office/drawing/2010/main" val="0"/>
                    </a:ext>
                  </a:extLst>
                </a:blip>
                <a:srcRect l="15449" t="21594" r="9442" b="2585"/>
                <a:stretch/>
              </p:blipFill>
              <p:spPr>
                <a:xfrm>
                  <a:off x="1577702" y="3489020"/>
                  <a:ext cx="2988000" cy="3209525"/>
                </a:xfrm>
                <a:prstGeom prst="rect">
                  <a:avLst/>
                </a:prstGeom>
              </p:spPr>
            </p:pic>
          </p:grpSp>
        </p:grpSp>
        <p:sp>
          <p:nvSpPr>
            <p:cNvPr id="26" name="TextBox 25"/>
            <p:cNvSpPr txBox="1"/>
            <p:nvPr/>
          </p:nvSpPr>
          <p:spPr>
            <a:xfrm>
              <a:off x="878509" y="64397"/>
              <a:ext cx="466794" cy="261610"/>
            </a:xfrm>
            <a:prstGeom prst="rect">
              <a:avLst/>
            </a:prstGeom>
            <a:noFill/>
          </p:spPr>
          <p:txBody>
            <a:bodyPr wrap="none" rtlCol="0">
              <a:spAutoFit/>
            </a:bodyPr>
            <a:lstStyle/>
            <a:p>
              <a:r>
                <a:rPr lang="en-US" sz="1050" dirty="0" smtClean="0">
                  <a:solidFill>
                    <a:schemeClr val="bg1"/>
                  </a:solidFill>
                  <a:latin typeface="Times New Roman"/>
                  <a:cs typeface="Times New Roman"/>
                </a:rPr>
                <a:t>HSA</a:t>
              </a:r>
              <a:endParaRPr lang="en-US" sz="1050" dirty="0">
                <a:solidFill>
                  <a:schemeClr val="bg1"/>
                </a:solidFill>
                <a:latin typeface="Times New Roman"/>
                <a:cs typeface="Times New Roman"/>
              </a:endParaRPr>
            </a:p>
          </p:txBody>
        </p:sp>
        <p:sp>
          <p:nvSpPr>
            <p:cNvPr id="27" name="TextBox 26"/>
            <p:cNvSpPr txBox="1"/>
            <p:nvPr/>
          </p:nvSpPr>
          <p:spPr>
            <a:xfrm>
              <a:off x="3572105" y="68944"/>
              <a:ext cx="441146" cy="253916"/>
            </a:xfrm>
            <a:prstGeom prst="rect">
              <a:avLst/>
            </a:prstGeom>
            <a:noFill/>
          </p:spPr>
          <p:txBody>
            <a:bodyPr wrap="none" rtlCol="0">
              <a:spAutoFit/>
            </a:bodyPr>
            <a:lstStyle/>
            <a:p>
              <a:r>
                <a:rPr lang="en-US" sz="1050" dirty="0" smtClean="0">
                  <a:solidFill>
                    <a:schemeClr val="bg1"/>
                  </a:solidFill>
                  <a:latin typeface="Times New Roman"/>
                  <a:cs typeface="Times New Roman"/>
                </a:rPr>
                <a:t>PTR</a:t>
              </a:r>
              <a:endParaRPr lang="en-US" sz="1050" dirty="0">
                <a:solidFill>
                  <a:schemeClr val="bg1"/>
                </a:solidFill>
                <a:latin typeface="Times New Roman"/>
                <a:cs typeface="Times New Roman"/>
              </a:endParaRPr>
            </a:p>
          </p:txBody>
        </p:sp>
        <p:sp>
          <p:nvSpPr>
            <p:cNvPr id="28" name="TextBox 27"/>
            <p:cNvSpPr txBox="1"/>
            <p:nvPr/>
          </p:nvSpPr>
          <p:spPr>
            <a:xfrm>
              <a:off x="6266278" y="68944"/>
              <a:ext cx="476391" cy="253916"/>
            </a:xfrm>
            <a:prstGeom prst="rect">
              <a:avLst/>
            </a:prstGeom>
            <a:noFill/>
          </p:spPr>
          <p:txBody>
            <a:bodyPr wrap="none" rtlCol="0">
              <a:spAutoFit/>
            </a:bodyPr>
            <a:lstStyle/>
            <a:p>
              <a:r>
                <a:rPr lang="en-US" sz="1050" dirty="0" smtClean="0">
                  <a:solidFill>
                    <a:schemeClr val="bg1"/>
                  </a:solidFill>
                  <a:latin typeface="Times New Roman"/>
                  <a:cs typeface="Times New Roman"/>
                </a:rPr>
                <a:t>GGO</a:t>
              </a:r>
              <a:endParaRPr lang="en-US" sz="1050" dirty="0">
                <a:solidFill>
                  <a:schemeClr val="bg1"/>
                </a:solidFill>
                <a:latin typeface="Times New Roman"/>
                <a:cs typeface="Times New Roman"/>
              </a:endParaRPr>
            </a:p>
          </p:txBody>
        </p:sp>
        <p:sp>
          <p:nvSpPr>
            <p:cNvPr id="29" name="TextBox 28"/>
            <p:cNvSpPr txBox="1"/>
            <p:nvPr/>
          </p:nvSpPr>
          <p:spPr>
            <a:xfrm>
              <a:off x="2223623" y="3095476"/>
              <a:ext cx="441146" cy="253916"/>
            </a:xfrm>
            <a:prstGeom prst="rect">
              <a:avLst/>
            </a:prstGeom>
            <a:noFill/>
          </p:spPr>
          <p:txBody>
            <a:bodyPr wrap="none" rtlCol="0">
              <a:spAutoFit/>
            </a:bodyPr>
            <a:lstStyle/>
            <a:p>
              <a:r>
                <a:rPr lang="en-US" sz="1050" dirty="0" smtClean="0">
                  <a:solidFill>
                    <a:schemeClr val="bg1"/>
                  </a:solidFill>
                  <a:latin typeface="Times New Roman"/>
                  <a:cs typeface="Times New Roman"/>
                </a:rPr>
                <a:t>PPY</a:t>
              </a:r>
              <a:endParaRPr lang="en-US" sz="1050" dirty="0">
                <a:solidFill>
                  <a:schemeClr val="bg1"/>
                </a:solidFill>
                <a:latin typeface="Times New Roman"/>
                <a:cs typeface="Times New Roman"/>
              </a:endParaRPr>
            </a:p>
          </p:txBody>
        </p:sp>
        <p:sp>
          <p:nvSpPr>
            <p:cNvPr id="30" name="TextBox 29"/>
            <p:cNvSpPr txBox="1"/>
            <p:nvPr/>
          </p:nvSpPr>
          <p:spPr>
            <a:xfrm>
              <a:off x="4917796" y="3095476"/>
              <a:ext cx="459233" cy="253916"/>
            </a:xfrm>
            <a:prstGeom prst="rect">
              <a:avLst/>
            </a:prstGeom>
            <a:noFill/>
          </p:spPr>
          <p:txBody>
            <a:bodyPr wrap="none" rtlCol="0">
              <a:spAutoFit/>
            </a:bodyPr>
            <a:lstStyle/>
            <a:p>
              <a:r>
                <a:rPr lang="en-US" sz="1050" dirty="0" smtClean="0">
                  <a:solidFill>
                    <a:schemeClr val="bg1"/>
                  </a:solidFill>
                  <a:latin typeface="Times New Roman"/>
                  <a:cs typeface="Times New Roman"/>
                </a:rPr>
                <a:t>NLE</a:t>
              </a:r>
              <a:endParaRPr lang="en-US" sz="1050" dirty="0">
                <a:solidFill>
                  <a:schemeClr val="bg1"/>
                </a:solidFill>
                <a:latin typeface="Times New Roman"/>
                <a:cs typeface="Times New Roman"/>
              </a:endParaRPr>
            </a:p>
          </p:txBody>
        </p:sp>
      </p:grpSp>
      <p:sp>
        <p:nvSpPr>
          <p:cNvPr id="33" name="TextBox 32"/>
          <p:cNvSpPr txBox="1"/>
          <p:nvPr/>
        </p:nvSpPr>
        <p:spPr>
          <a:xfrm>
            <a:off x="137566" y="5946231"/>
            <a:ext cx="8799011" cy="738664"/>
          </a:xfrm>
          <a:prstGeom prst="rect">
            <a:avLst/>
          </a:prstGeom>
          <a:noFill/>
        </p:spPr>
        <p:txBody>
          <a:bodyPr wrap="square" rtlCol="0">
            <a:spAutoFit/>
          </a:bodyPr>
          <a:lstStyle/>
          <a:p>
            <a:r>
              <a:rPr lang="en-US" sz="1400" dirty="0" smtClean="0">
                <a:latin typeface="Times New Roman"/>
                <a:cs typeface="Times New Roman"/>
              </a:rPr>
              <a:t>Example of validation of shared duplications detected by WSSD strategy. FISH experiment was performed on mixed slides with human, chimpanzee, gorilla, orangutan and gibbon metaphases. The investigated region was expected to be duplicated in all species and it was confirmed as shown by </a:t>
            </a:r>
            <a:r>
              <a:rPr lang="en-US" sz="1400" dirty="0" err="1" smtClean="0">
                <a:latin typeface="Times New Roman"/>
                <a:cs typeface="Times New Roman"/>
              </a:rPr>
              <a:t>fosmid</a:t>
            </a:r>
            <a:r>
              <a:rPr lang="en-US" sz="1400" dirty="0" smtClean="0">
                <a:latin typeface="Times New Roman"/>
                <a:cs typeface="Times New Roman"/>
              </a:rPr>
              <a:t> </a:t>
            </a:r>
            <a:r>
              <a:rPr lang="en-US" sz="1400" dirty="0" smtClean="0">
                <a:solidFill>
                  <a:srgbClr val="000000"/>
                </a:solidFill>
                <a:latin typeface="Times New Roman"/>
                <a:ea typeface="Times New Roman"/>
                <a:cs typeface="Times New Roman"/>
              </a:rPr>
              <a:t>ABC8_000041161100_L22 (red signals).</a:t>
            </a:r>
            <a:endParaRPr lang="en-US" sz="1400" dirty="0">
              <a:latin typeface="Times New Roman"/>
              <a:cs typeface="Times New Roman"/>
            </a:endParaRPr>
          </a:p>
        </p:txBody>
      </p:sp>
    </p:spTree>
    <p:extLst>
      <p:ext uri="{BB962C8B-B14F-4D97-AF65-F5344CB8AC3E}">
        <p14:creationId xmlns:p14="http://schemas.microsoft.com/office/powerpoint/2010/main" val="75549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1280" y="70790"/>
            <a:ext cx="2223686" cy="369332"/>
          </a:xfrm>
          <a:prstGeom prst="rect">
            <a:avLst/>
          </a:prstGeom>
          <a:noFill/>
        </p:spPr>
        <p:txBody>
          <a:bodyPr wrap="none" rtlCol="0">
            <a:spAutoFit/>
          </a:bodyPr>
          <a:lstStyle/>
          <a:p>
            <a:r>
              <a:rPr lang="en-US" dirty="0" smtClean="0">
                <a:latin typeface="Times New Roman"/>
                <a:cs typeface="Times New Roman"/>
              </a:rPr>
              <a:t>WSSD </a:t>
            </a:r>
            <a:r>
              <a:rPr lang="en-US" dirty="0" err="1" smtClean="0">
                <a:latin typeface="Times New Roman"/>
                <a:cs typeface="Times New Roman"/>
              </a:rPr>
              <a:t>vs</a:t>
            </a:r>
            <a:r>
              <a:rPr lang="en-US" dirty="0" smtClean="0">
                <a:latin typeface="Times New Roman"/>
                <a:cs typeface="Times New Roman"/>
              </a:rPr>
              <a:t> </a:t>
            </a:r>
            <a:r>
              <a:rPr lang="en-US" dirty="0" err="1" smtClean="0">
                <a:latin typeface="Times New Roman"/>
                <a:cs typeface="Times New Roman"/>
              </a:rPr>
              <a:t>ArrayCGH</a:t>
            </a:r>
            <a:endParaRPr lang="en-US" dirty="0">
              <a:latin typeface="Times New Roman"/>
              <a:cs typeface="Times New Roman"/>
            </a:endParaRPr>
          </a:p>
        </p:txBody>
      </p:sp>
      <p:pic>
        <p:nvPicPr>
          <p:cNvPr id="5" name="Immagine 6" descr="nlelucia_fabio 77c3_40f 3d.tif"/>
          <p:cNvPicPr>
            <a:picLocks noChangeAspect="1"/>
          </p:cNvPicPr>
          <p:nvPr/>
        </p:nvPicPr>
        <p:blipFill rotWithShape="1">
          <a:blip r:embed="rId3">
            <a:extLst>
              <a:ext uri="{28A0092B-C50C-407E-A947-70E740481C1C}">
                <a14:useLocalDpi xmlns:a14="http://schemas.microsoft.com/office/drawing/2010/main" val="0"/>
              </a:ext>
            </a:extLst>
          </a:blip>
          <a:srcRect l="11758" t="11781" r="10033" b="9038"/>
          <a:stretch/>
        </p:blipFill>
        <p:spPr bwMode="auto">
          <a:xfrm>
            <a:off x="5536863" y="817134"/>
            <a:ext cx="3080998" cy="311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5721697" y="839942"/>
            <a:ext cx="1950417" cy="20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0" anchor="ctr"/>
          <a:lstStyle/>
          <a:p>
            <a:pPr defTabSz="457200" fontAlgn="ctr"/>
            <a:r>
              <a:rPr lang="en-US" sz="1050" dirty="0" smtClean="0">
                <a:solidFill>
                  <a:schemeClr val="bg1"/>
                </a:solidFill>
                <a:latin typeface="Times New Roman" charset="0"/>
                <a:cs typeface="Times New Roman" charset="0"/>
              </a:rPr>
              <a:t>ABC8_000043205000_B12</a:t>
            </a:r>
            <a:endParaRPr lang="en-US" sz="1050" dirty="0">
              <a:solidFill>
                <a:schemeClr val="bg1"/>
              </a:solidFill>
              <a:latin typeface="Times New Roman" charset="0"/>
              <a:cs typeface="Times New Roman" charset="0"/>
            </a:endParaRPr>
          </a:p>
        </p:txBody>
      </p:sp>
      <p:sp>
        <p:nvSpPr>
          <p:cNvPr id="8" name="Rectangle 7"/>
          <p:cNvSpPr/>
          <p:nvPr/>
        </p:nvSpPr>
        <p:spPr>
          <a:xfrm>
            <a:off x="5596966" y="908543"/>
            <a:ext cx="73430" cy="72000"/>
          </a:xfrm>
          <a:prstGeom prst="rect">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TextBox 8"/>
          <p:cNvSpPr txBox="1"/>
          <p:nvPr/>
        </p:nvSpPr>
        <p:spPr>
          <a:xfrm>
            <a:off x="341269" y="4302514"/>
            <a:ext cx="8518169" cy="2031325"/>
          </a:xfrm>
          <a:prstGeom prst="rect">
            <a:avLst/>
          </a:prstGeom>
          <a:noFill/>
        </p:spPr>
        <p:txBody>
          <a:bodyPr wrap="square" rtlCol="0">
            <a:spAutoFit/>
          </a:bodyPr>
          <a:lstStyle/>
          <a:p>
            <a:r>
              <a:rPr lang="en-US" dirty="0" smtClean="0">
                <a:latin typeface="Times New Roman"/>
                <a:cs typeface="Times New Roman"/>
              </a:rPr>
              <a:t>On the left: Display of WSSD and array CGH results. The investigated region is duplicated in gibbon as clearly revealed by WSSD approach. Conversely, the array CGH analysis does not provide any reliable information on the duplicate state of this region. Indeed, the region is enriched of sequences that do not exceed the threshold as shown by black vertical dashes. On the right: a </a:t>
            </a:r>
            <a:r>
              <a:rPr lang="en-US" dirty="0" err="1" smtClean="0">
                <a:latin typeface="Times New Roman"/>
                <a:cs typeface="Times New Roman"/>
              </a:rPr>
              <a:t>fosmid</a:t>
            </a:r>
            <a:r>
              <a:rPr lang="en-US" dirty="0" smtClean="0">
                <a:latin typeface="Times New Roman"/>
                <a:cs typeface="Times New Roman"/>
              </a:rPr>
              <a:t> clone selected from the analyzed region was hybridized on gibbon metaphases showing an </a:t>
            </a:r>
            <a:r>
              <a:rPr lang="en-US" dirty="0" err="1" smtClean="0">
                <a:latin typeface="Times New Roman"/>
                <a:cs typeface="Times New Roman"/>
              </a:rPr>
              <a:t>interchromosomal</a:t>
            </a:r>
            <a:r>
              <a:rPr lang="en-US" dirty="0" smtClean="0">
                <a:latin typeface="Times New Roman"/>
                <a:cs typeface="Times New Roman"/>
              </a:rPr>
              <a:t> duplication distribution that confirmed WSSD predictions.</a:t>
            </a:r>
            <a:endParaRPr lang="en-US" dirty="0">
              <a:latin typeface="Times New Roman"/>
              <a:cs typeface="Times New Roman"/>
            </a:endParaRPr>
          </a:p>
        </p:txBody>
      </p:sp>
      <p:grpSp>
        <p:nvGrpSpPr>
          <p:cNvPr id="2" name="Group 1"/>
          <p:cNvGrpSpPr/>
          <p:nvPr/>
        </p:nvGrpSpPr>
        <p:grpSpPr>
          <a:xfrm>
            <a:off x="355600" y="1357983"/>
            <a:ext cx="5041900" cy="2474529"/>
            <a:chOff x="355600" y="1149350"/>
            <a:chExt cx="5041900" cy="2474529"/>
          </a:xfrm>
        </p:grpSpPr>
        <p:pic>
          <p:nvPicPr>
            <p:cNvPr id="6" name="Immagine 7" descr="Screen shot 2012-06-18 at 18.55.50.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355600" y="1149350"/>
              <a:ext cx="5041900" cy="247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magine 7" descr="Screen shot 2012-06-18 at 18.55.50.png"/>
            <p:cNvPicPr>
              <a:picLocks/>
            </p:cNvPicPr>
            <p:nvPr/>
          </p:nvPicPr>
          <p:blipFill rotWithShape="1">
            <a:blip r:embed="rId5" cstate="print">
              <a:extLst>
                <a:ext uri="{28A0092B-C50C-407E-A947-70E740481C1C}">
                  <a14:useLocalDpi xmlns:a14="http://schemas.microsoft.com/office/drawing/2010/main"/>
                </a:ext>
              </a:extLst>
            </a:blip>
            <a:srcRect t="1" r="15279" b="-1"/>
            <a:stretch/>
          </p:blipFill>
          <p:spPr bwMode="auto">
            <a:xfrm>
              <a:off x="3110620" y="3515879"/>
              <a:ext cx="791456" cy="1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magine 7" descr="Screen shot 2012-06-18 at 18.55.50.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bwMode="auto">
          <a:xfrm>
            <a:off x="1348469" y="1195294"/>
            <a:ext cx="4067176" cy="7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92796" y="807161"/>
            <a:ext cx="3822849" cy="261610"/>
          </a:xfrm>
          <a:prstGeom prst="rect">
            <a:avLst/>
          </a:prstGeom>
          <a:noFill/>
        </p:spPr>
        <p:txBody>
          <a:bodyPr wrap="square" rtlCol="0">
            <a:spAutoFit/>
          </a:bodyPr>
          <a:lstStyle/>
          <a:p>
            <a:r>
              <a:rPr lang="en-US" sz="1100" b="1" dirty="0" smtClean="0">
                <a:latin typeface="Times New Roman"/>
                <a:cs typeface="Times New Roman"/>
              </a:rPr>
              <a:t>Chr11: 112,564,001-112,586,029</a:t>
            </a:r>
            <a:r>
              <a:rPr lang="en-US" sz="1100" dirty="0" smtClean="0">
                <a:latin typeface="Times New Roman"/>
                <a:cs typeface="Times New Roman"/>
              </a:rPr>
              <a:t>		</a:t>
            </a:r>
            <a:r>
              <a:rPr lang="en-US" sz="1000" dirty="0" smtClean="0">
                <a:latin typeface="Times New Roman"/>
                <a:cs typeface="Times New Roman"/>
              </a:rPr>
              <a:t>length: 22,029 </a:t>
            </a:r>
            <a:r>
              <a:rPr lang="en-US" sz="1000" dirty="0" err="1" smtClean="0">
                <a:latin typeface="Times New Roman"/>
                <a:cs typeface="Times New Roman"/>
              </a:rPr>
              <a:t>bp</a:t>
            </a:r>
            <a:endParaRPr lang="en-US" sz="1000" dirty="0">
              <a:latin typeface="Times New Roman"/>
              <a:cs typeface="Times New Roman"/>
            </a:endParaRPr>
          </a:p>
        </p:txBody>
      </p:sp>
      <p:sp>
        <p:nvSpPr>
          <p:cNvPr id="15" name="Rectangle 14"/>
          <p:cNvSpPr/>
          <p:nvPr/>
        </p:nvSpPr>
        <p:spPr>
          <a:xfrm>
            <a:off x="259302" y="807990"/>
            <a:ext cx="5210769" cy="312901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0210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1138</TotalTime>
  <Words>161</Words>
  <Application>Microsoft Office PowerPoint</Application>
  <PresentationFormat>On-screen Show (4:3)</PresentationFormat>
  <Paragraphs>11</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Rocchi</dc:creator>
  <cp:lastModifiedBy>Lucia</cp:lastModifiedBy>
  <cp:revision>43</cp:revision>
  <dcterms:created xsi:type="dcterms:W3CDTF">2013-01-21T16:06:45Z</dcterms:created>
  <dcterms:modified xsi:type="dcterms:W3CDTF">2014-01-26T00:28:22Z</dcterms:modified>
</cp:coreProperties>
</file>